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82" r:id="rId5"/>
    <p:sldId id="309" r:id="rId6"/>
    <p:sldId id="310" r:id="rId7"/>
    <p:sldId id="283" r:id="rId8"/>
    <p:sldId id="284" r:id="rId9"/>
    <p:sldId id="285" r:id="rId10"/>
    <p:sldId id="311" r:id="rId11"/>
    <p:sldId id="312" r:id="rId12"/>
    <p:sldId id="313" r:id="rId13"/>
    <p:sldId id="297" r:id="rId14"/>
    <p:sldId id="314" r:id="rId15"/>
    <p:sldId id="315" r:id="rId16"/>
    <p:sldId id="316" r:id="rId17"/>
    <p:sldId id="317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9D6203-436D-482F-8410-A23D047AAFBA}" v="1" dt="2020-06-17T19:17:46.591"/>
    <p1510:client id="{30C29041-DE78-49D4-BD9D-AF266D3D01AF}" v="764" dt="2020-06-18T06:50:56.443"/>
    <p1510:client id="{AA7D08B3-91C2-4571-A617-510D4A0E8F40}" v="12" dt="2020-06-17T09:18:29.678"/>
    <p1510:client id="{BC53C9F7-3331-4BCB-BBE8-D07CD4BB3F8E}" v="24" dt="2020-06-17T22:16:25.611"/>
    <p1510:client id="{D82F3E70-9A9A-4F9F-A0A2-583993F7CE3F}" v="13" dt="2020-06-17T21:28:49.776"/>
    <p1510:client id="{F2448AB0-99C1-4C52-AA39-55092665CF30}" v="8" dt="2020-06-18T03:57:51.491"/>
    <p1510:client id="{FC55A9F0-545F-4DDD-86B7-5A31FBD518C2}" v="11" dt="2020-06-17T18:15:47.748"/>
  </p1510:revLst>
</p1510:revInfo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946" y="-4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US" noProof="0" smtClean="0"/>
              <a:t>1/24/2021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88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49977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68536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83391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69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xmlns="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xmlns="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xmlns="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xmlns="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xmlns="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xmlns="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xmlns="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xmlns="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xmlns="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xmlns="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xmlns="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xmlns="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xmlns="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xmlns="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xmlns="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="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xmlns="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xmlns="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xmlns="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xmlns="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xmlns="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xmlns="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xmlns="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xmlns="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xmlns="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xmlns="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xmlns="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xmlns="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xmlns="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xmlns="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xmlns="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xmlns="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xmlns="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xmlns="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xmlns="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xmlns="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xmlns="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xmlns="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xmlns="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xmlns="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xmlns="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xmlns="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xmlns="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noProof="0"/>
              <a:t>Contact Number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noProof="0"/>
              <a:t>Email or 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xmlns="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xmlns="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xmlns="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xmlns="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xmlns="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xmlns="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xmlns="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xmlns="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xmlns="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xmlns="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xmlns="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xmlns="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xmlns="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Subtitle, tagline or blurb can go here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xmlns="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xmlns="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xmlns="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xmlns="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xmlns="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xmlns="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xmlns="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xmlns="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xmlns="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xmlns="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xmlns="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xmlns="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xmlns="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xmlns="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xmlns="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xmlns="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xmlns="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Emphasized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200" b="0" noProof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705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93CFE69-79B0-440B-949E-DA17AD834A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170152F-4BDD-EA4D-B3D1-E9A87974CFC0}"/>
              </a:ext>
            </a:extLst>
          </p:cNvPr>
          <p:cNvSpPr txBox="1"/>
          <p:nvPr/>
        </p:nvSpPr>
        <p:spPr bwMode="gray">
          <a:xfrm>
            <a:off x="6458590" y="2631201"/>
            <a:ext cx="3678488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>
              <a:lnSpc>
                <a:spcPct val="90000"/>
              </a:lnSpc>
            </a:pPr>
            <a:r>
              <a:rPr lang="fa-IR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anose="00000700000000000000" pitchFamily="2" charset="-78"/>
              </a:rPr>
              <a:t>دانشگاه صنعتی امیرکبیر </a:t>
            </a:r>
            <a:endParaRPr lang="en-US" b="1" noProof="1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539896" y="3207527"/>
            <a:ext cx="3571782" cy="2555831"/>
          </a:xfrm>
        </p:spPr>
        <p:txBody>
          <a:bodyPr/>
          <a:lstStyle/>
          <a:p>
            <a:pPr algn="r" rtl="1"/>
            <a:r>
              <a:rPr lang="fa-IR" dirty="0" smtClean="0">
                <a:cs typeface="B Nazanin" pitchFamily="2" charset="-78"/>
              </a:rPr>
              <a:t>تولید موسیقی با شبکه ی </a:t>
            </a:r>
            <a:r>
              <a:rPr lang="en-US" sz="4500" dirty="0" smtClean="0">
                <a:latin typeface="Microsoft Himalaya" pitchFamily="2" charset="0"/>
                <a:ea typeface="Microsoft Himalaya" pitchFamily="2" charset="0"/>
                <a:cs typeface="Microsoft Himalaya" pitchFamily="2" charset="0"/>
              </a:rPr>
              <a:t>DCGAN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pc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anose="00000700000000000000" pitchFamily="2" charset="-78"/>
              </a:rPr>
              <a:t/>
            </a:r>
            <a:br>
              <a:rPr lang="en-US" spc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anose="00000700000000000000" pitchFamily="2" charset="-78"/>
              </a:rPr>
            </a:br>
            <a:r>
              <a:rPr lang="en-US" spc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anose="00000700000000000000" pitchFamily="2" charset="-78"/>
              </a:rPr>
              <a:t/>
            </a:r>
            <a:br>
              <a:rPr lang="en-US" spc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anose="00000700000000000000" pitchFamily="2" charset="-78"/>
              </a:rPr>
            </a:br>
            <a:endParaRPr lang="en-US" spc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Titr" panose="00000700000000000000" pitchFamily="2" charset="-78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F3753AF9-461F-4049-BB9D-621E76A514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539896" y="4876800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539896" y="5015671"/>
            <a:ext cx="3571782" cy="1219200"/>
          </a:xfrm>
        </p:spPr>
        <p:txBody>
          <a:bodyPr/>
          <a:lstStyle/>
          <a:p>
            <a:pPr algn="just" rtl="1"/>
            <a:r>
              <a:rPr lang="fa-IR" sz="1800" b="1" dirty="0">
                <a:cs typeface="B Nazanin" panose="00000400000000000000" pitchFamily="2" charset="-78"/>
              </a:rPr>
              <a:t>تیم ما :</a:t>
            </a:r>
            <a:r>
              <a:rPr lang="en-US" sz="1800" b="1" dirty="0">
                <a:cs typeface="B Nazanin" panose="00000400000000000000" pitchFamily="2" charset="-78"/>
              </a:rPr>
              <a:t> </a:t>
            </a:r>
            <a:r>
              <a:rPr lang="fa-IR" sz="1800" dirty="0" smtClean="0">
                <a:cs typeface="B Nazanin" panose="00000400000000000000" pitchFamily="2" charset="-78"/>
              </a:rPr>
              <a:t>امیرمحمد نائینی، درسا نظری ، </a:t>
            </a:r>
            <a:r>
              <a:rPr lang="fa-IR" sz="1800" dirty="0">
                <a:cs typeface="B Nazanin" panose="00000400000000000000" pitchFamily="2" charset="-78"/>
              </a:rPr>
              <a:t>دل آرام غباری</a:t>
            </a:r>
          </a:p>
          <a:p>
            <a:pPr algn="just" rtl="1"/>
            <a:r>
              <a:rPr lang="fa-IR" sz="1800" dirty="0">
                <a:solidFill>
                  <a:srgbClr val="FFC000"/>
                </a:solidFill>
                <a:cs typeface="B Nazanin" panose="00000400000000000000" pitchFamily="2" charset="-78"/>
              </a:rPr>
              <a:t>زیر نظر استاد </a:t>
            </a:r>
            <a:r>
              <a:rPr lang="fa-IR" sz="1800" dirty="0" smtClean="0">
                <a:solidFill>
                  <a:srgbClr val="FFC000"/>
                </a:solidFill>
                <a:cs typeface="B Nazanin" panose="00000400000000000000" pitchFamily="2" charset="-78"/>
              </a:rPr>
              <a:t>سرکار خانم دکتر عبداللهی</a:t>
            </a:r>
            <a:endParaRPr lang="en-US" sz="1800" dirty="0">
              <a:solidFill>
                <a:srgbClr val="FFC000"/>
              </a:solidFill>
              <a:cs typeface="B Nazanin" panose="00000400000000000000" pitchFamily="2" charset="-78"/>
            </a:endParaRP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xmlns="" id="{1E4BE935-A7E9-4AAD-ACC1-C9F397A4F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672" y="404586"/>
            <a:ext cx="1335708" cy="161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pPr algn="r"/>
            <a:r>
              <a:rPr lang="fa-IR" dirty="0" smtClean="0">
                <a:cs typeface="B Nazanin" pitchFamily="2" charset="-78"/>
              </a:rPr>
              <a:t>پیش پردازش داده ها:</a:t>
            </a:r>
            <a:endParaRPr lang="en-US" dirty="0">
              <a:cs typeface="B Nazanin" pitchFamily="2" charset="-78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3E48293B-B086-4048-863C-47E7C47880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5860339-31F7-4884-957E-5C40F818EB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63079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8002" y="4130531"/>
            <a:ext cx="1800000" cy="360000"/>
          </a:xfrm>
        </p:spPr>
        <p:txBody>
          <a:bodyPr/>
          <a:lstStyle/>
          <a:p>
            <a:r>
              <a:rPr lang="en-US" dirty="0" smtClean="0"/>
              <a:t>STFT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B Nazanin" panose="00000400000000000000" pitchFamily="2" charset="-78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45C26E9A-3991-49A2-8D63-94C577E8A0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414002" y="4614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56960D0-0A22-4E28-82F3-B9AA805E96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545316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02527" y="4130531"/>
            <a:ext cx="1800000" cy="360000"/>
          </a:xfrm>
        </p:spPr>
        <p:txBody>
          <a:bodyPr/>
          <a:lstStyle/>
          <a:p>
            <a:r>
              <a:rPr lang="fa-IR" sz="1600" dirty="0" smtClean="0">
                <a:cs typeface="B Nazanin" panose="00000400000000000000" pitchFamily="2" charset="-78"/>
              </a:rPr>
              <a:t>تبدیل صوت به سیگنال 2 بعدی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cs typeface="B Nazanin" panose="00000400000000000000" pitchFamily="2" charset="-78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4EAA895A-8A04-4C68-83A5-3E4F5209F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328527" y="4614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7AEBBE7F-98BB-4059-8F15-7198C7DAC3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045984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17052" y="4130531"/>
            <a:ext cx="1800000" cy="360000"/>
          </a:xfrm>
        </p:spPr>
        <p:txBody>
          <a:bodyPr/>
          <a:lstStyle/>
          <a:p>
            <a:r>
              <a:rPr lang="fa-IR" dirty="0" smtClean="0">
                <a:cs typeface="B Nazanin" panose="00000400000000000000" pitchFamily="2" charset="-78"/>
              </a:rPr>
              <a:t>صوت 1 بعدی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B Nazanin" panose="00000400000000000000" pitchFamily="2" charset="-78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59D2C94E-1924-4389-B84A-2828D610B2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10243052" y="4614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سه راه حل برای </a:t>
            </a:r>
            <a:r>
              <a:rPr lang="fa-IR" dirty="0" smtClean="0">
                <a:cs typeface="B Nazanin" panose="00000400000000000000" pitchFamily="2" charset="-78"/>
              </a:rPr>
              <a:t>قیاس و انتخاب بهترین روش امتحان شد</a:t>
            </a:r>
            <a:endParaRPr lang="fa-IR" dirty="0">
              <a:cs typeface="B Nazanin" panose="00000400000000000000" pitchFamily="2" charset="-78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80" y="0"/>
            <a:ext cx="5527039" cy="373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160" y="2547390"/>
            <a:ext cx="875783" cy="804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527" y="2547390"/>
            <a:ext cx="792306" cy="83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707" y="2547390"/>
            <a:ext cx="890589" cy="804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772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6000" y="173841"/>
            <a:ext cx="11340000" cy="432000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b="1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STFT</a:t>
            </a:r>
            <a:endParaRPr lang="en-US" b="1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20653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05840" y="1283732"/>
            <a:ext cx="10449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ar-SA" dirty="0"/>
              <a:t>تبدیل فوریه زمان </a:t>
            </a:r>
            <a:r>
              <a:rPr lang="ar-SA" dirty="0" smtClean="0"/>
              <a:t>کوتاه</a:t>
            </a:r>
            <a:r>
              <a:rPr lang="en-US" dirty="0" smtClean="0"/>
              <a:t> </a:t>
            </a:r>
            <a:r>
              <a:rPr lang="en-US" dirty="0"/>
              <a:t>(Short-time Fourier transform) </a:t>
            </a:r>
            <a:r>
              <a:rPr lang="ar-SA" dirty="0" smtClean="0"/>
              <a:t>به </a:t>
            </a:r>
            <a:r>
              <a:rPr lang="ar-SA" dirty="0"/>
              <a:t>اختصار </a:t>
            </a:r>
            <a:r>
              <a:rPr lang="en-US" dirty="0" smtClean="0"/>
              <a:t>STFT</a:t>
            </a:r>
            <a:endParaRPr lang="fa-IR" dirty="0"/>
          </a:p>
        </p:txBody>
      </p:sp>
      <p:sp>
        <p:nvSpPr>
          <p:cNvPr id="6" name="Rectangle 5"/>
          <p:cNvSpPr/>
          <p:nvPr/>
        </p:nvSpPr>
        <p:spPr>
          <a:xfrm>
            <a:off x="5100320" y="2065338"/>
            <a:ext cx="65938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r>
              <a:rPr lang="fa-IR" dirty="0"/>
              <a:t>این تصویر نمونه ای از تبدیل اعمال شده روی یک سیگنال صوتی است. تبدیل </a:t>
            </a:r>
            <a:r>
              <a:rPr lang="en-US" dirty="0" smtClean="0"/>
              <a:t>STFT</a:t>
            </a:r>
            <a:r>
              <a:rPr lang="fa-IR" dirty="0" smtClean="0"/>
              <a:t>هم </a:t>
            </a:r>
            <a:r>
              <a:rPr lang="fa-IR" dirty="0"/>
              <a:t>داده های حوزه ی زمان و هم داده های حوزه ی فرکانس را در خود نگه میدارد و خروجی آن </a:t>
            </a:r>
            <a:r>
              <a:rPr lang="fa-IR" dirty="0" smtClean="0"/>
              <a:t>تصویری مشابه روربه رواست.</a:t>
            </a:r>
          </a:p>
          <a:p>
            <a:pPr algn="r" rtl="1" fontAlgn="base"/>
            <a:r>
              <a:rPr lang="fa-IR" dirty="0" smtClean="0"/>
              <a:t>محور افقی زمان است و محور عمودی فرکانس که اطلاعات زیادی به ما میدهد.</a:t>
            </a:r>
          </a:p>
          <a:p>
            <a:pPr algn="r" rtl="1" fontAlgn="base"/>
            <a:endParaRPr lang="fa-IR" dirty="0"/>
          </a:p>
          <a:p>
            <a:pPr algn="r" rtl="1" fontAlgn="base"/>
            <a:endParaRPr lang="fa-IR" dirty="0" smtClean="0"/>
          </a:p>
          <a:p>
            <a:pPr algn="r" rtl="1" fontAlgn="base"/>
            <a:endParaRPr lang="fa-IR" dirty="0"/>
          </a:p>
          <a:p>
            <a:pPr algn="r" rtl="1" fontAlgn="base"/>
            <a:endParaRPr lang="fa-IR" dirty="0" smtClean="0"/>
          </a:p>
          <a:p>
            <a:pPr algn="r" rtl="1" fontAlgn="base"/>
            <a:r>
              <a:rPr lang="fa-IR" dirty="0" smtClean="0"/>
              <a:t>نتایج ما: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" y="1856512"/>
            <a:ext cx="5232400" cy="161798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3"/>
          <a:srcRect l="28953" t="63058" r="18590" b="5793"/>
          <a:stretch/>
        </p:blipFill>
        <p:spPr bwMode="auto">
          <a:xfrm>
            <a:off x="294640" y="4470400"/>
            <a:ext cx="5224780" cy="1894205"/>
          </a:xfrm>
          <a:prstGeom prst="rect">
            <a:avLst/>
          </a:prstGeom>
          <a:ln w="63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5813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6000" y="173841"/>
            <a:ext cx="11340000" cy="432000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a-IR" b="1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فیلتر</a:t>
            </a:r>
            <a:endParaRPr lang="en-US" b="1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20653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00149" y="883920"/>
            <a:ext cx="5617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/>
              <a:t>برای فیلتر کردن نویز </a:t>
            </a:r>
            <a:r>
              <a:rPr lang="fa-IR" dirty="0" smtClean="0"/>
              <a:t>از متلب استفاده کردیم</a:t>
            </a:r>
            <a:endParaRPr lang="fa-IR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568441" y="1497949"/>
            <a:ext cx="544068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a-IR" sz="1600" b="0" i="0" u="none" strike="noStrike" cap="none" normalizeH="0" baseline="0" dirty="0" smtClean="0">
                <a:ln>
                  <a:noFill/>
                </a:ln>
                <a:effectLst/>
                <a:latin typeface="Microsoft Uighur" pitchFamily="2" charset="-78"/>
                <a:ea typeface="Calibri" pitchFamily="34" charset="0"/>
                <a:cs typeface="B Nazanin" pitchFamily="2" charset="-78"/>
              </a:rPr>
              <a:t>همانطور که دیده میشود نویز سبز رنگ به نحو مناسبی حذف میشود:</a:t>
            </a:r>
            <a:endParaRPr kumimoji="0" lang="fa-IR" sz="16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2065338"/>
            <a:ext cx="7330638" cy="391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81000" y="3635375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13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6000" y="173841"/>
            <a:ext cx="11340000" cy="432000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a-IR" b="1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رابط کاربری</a:t>
            </a:r>
            <a:endParaRPr lang="en-US" b="1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20653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31624" t="14915" r="31624" b="20880"/>
          <a:stretch/>
        </p:blipFill>
        <p:spPr bwMode="auto">
          <a:xfrm>
            <a:off x="1534160" y="1706881"/>
            <a:ext cx="4441190" cy="4267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5811638" y="1016000"/>
            <a:ext cx="5526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 fontAlgn="base"/>
            <a:r>
              <a:rPr lang="fa-IR" dirty="0"/>
              <a:t>برای نمایش نتایج به دست آمده، یک </a:t>
            </a:r>
            <a:r>
              <a:rPr lang="en-US" dirty="0" smtClean="0"/>
              <a:t> GUI</a:t>
            </a:r>
            <a:r>
              <a:rPr lang="fa-IR" dirty="0" smtClean="0"/>
              <a:t>با </a:t>
            </a:r>
            <a:r>
              <a:rPr lang="en-US" dirty="0"/>
              <a:t>pyqt5</a:t>
            </a:r>
            <a:r>
              <a:rPr lang="fa-IR" dirty="0"/>
              <a:t> تولید </a:t>
            </a:r>
            <a:r>
              <a:rPr lang="fa-IR" dirty="0" smtClean="0"/>
              <a:t>کردیم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13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6000" y="173841"/>
            <a:ext cx="11340000" cy="432000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a-IR" b="1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پیشنهادات</a:t>
            </a:r>
            <a:endParaRPr lang="en-US" b="1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20653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88720" y="1463040"/>
            <a:ext cx="100990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r>
              <a:rPr lang="fa-IR" sz="3000" dirty="0"/>
              <a:t>طبیعتا با بیشتر کردن سمپل ها و افزایش تعداد </a:t>
            </a:r>
            <a:r>
              <a:rPr lang="fa-IR" sz="3000" dirty="0" smtClean="0"/>
              <a:t>تکرارها</a:t>
            </a:r>
            <a:r>
              <a:rPr lang="fa-IR" sz="3000" dirty="0"/>
              <a:t>، میتوان به نتایج بهتری دست یافت.</a:t>
            </a:r>
            <a:endParaRPr lang="en-US" sz="3000" dirty="0"/>
          </a:p>
          <a:p>
            <a:pPr algn="r" rtl="1" fontAlgn="base"/>
            <a:r>
              <a:rPr lang="fa-IR" sz="3000" dirty="0"/>
              <a:t>همچنین میتوان با توجه به اطلاعاتی که از نمونه ها داریم، خودمان ورودی های </a:t>
            </a:r>
            <a:r>
              <a:rPr lang="fa-IR" sz="3000" dirty="0" smtClean="0"/>
              <a:t>رندوم </a:t>
            </a:r>
            <a:r>
              <a:rPr lang="fa-IR" sz="3000" dirty="0"/>
              <a:t>شبکه ی </a:t>
            </a:r>
            <a:r>
              <a:rPr lang="en-US" sz="3000" dirty="0" smtClean="0"/>
              <a:t>GAN</a:t>
            </a:r>
            <a:r>
              <a:rPr lang="fa-IR" sz="3000" dirty="0" smtClean="0"/>
              <a:t> را </a:t>
            </a:r>
            <a:r>
              <a:rPr lang="fa-IR" sz="3000" dirty="0"/>
              <a:t>پیش پردازش کنیم تا روند آموزش سریع تر پیش برود. به طور مثال میتوان فرکانس هایی را که میدانیم در آهنگ وجود ندارد، پیش از دادن ورودی به شبکه فیلتر </a:t>
            </a:r>
            <a:r>
              <a:rPr lang="fa-IR" sz="3000" dirty="0" smtClean="0"/>
              <a:t>کرد.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25813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 descr="A group of people in a room through a glass wall">
            <a:extLst>
              <a:ext uri="{FF2B5EF4-FFF2-40B4-BE49-F238E27FC236}">
                <a16:creationId xmlns:a16="http://schemas.microsoft.com/office/drawing/2014/main" xmlns="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786563"/>
          </a:xfr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A851B3CA-790D-465D-9B97-AA9876E357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5C12D97-9EB3-9E46-86D3-3A2CA06C20D2}"/>
              </a:ext>
            </a:extLst>
          </p:cNvPr>
          <p:cNvSpPr txBox="1"/>
          <p:nvPr/>
        </p:nvSpPr>
        <p:spPr bwMode="gray">
          <a:xfrm>
            <a:off x="7127736" y="2561331"/>
            <a:ext cx="2983941" cy="490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lnSpc>
                <a:spcPct val="90000"/>
              </a:lnSpc>
            </a:pPr>
            <a:r>
              <a:rPr lang="fa-IR" sz="2800" b="1" dirty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cs typeface="B Titr" panose="00000700000000000000" pitchFamily="2" charset="-78"/>
              </a:rPr>
              <a:t>پایان ارائه</a:t>
            </a:r>
            <a:endParaRPr lang="en-US" sz="2800" b="1" dirty="0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cs typeface="B Titr" panose="00000700000000000000" pitchFamily="2" charset="-7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pPr algn="r" rtl="1"/>
            <a:r>
              <a:rPr lang="fa-IR" sz="3600" spc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anose="00000700000000000000" pitchFamily="2" charset="-78"/>
              </a:rPr>
              <a:t>تشکر از حسن نظر شما</a:t>
            </a:r>
            <a:r>
              <a:rPr lang="en-US" sz="3600" spc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anose="00000700000000000000" pitchFamily="2" charset="-78"/>
              </a:rPr>
              <a:t/>
            </a:r>
            <a:br>
              <a:rPr lang="en-US" sz="3600" spc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anose="00000700000000000000" pitchFamily="2" charset="-78"/>
              </a:rPr>
            </a:br>
            <a:r>
              <a:rPr lang="en-US" sz="3600" spc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anose="00000700000000000000" pitchFamily="2" charset="-78"/>
              </a:rPr>
              <a:t/>
            </a:r>
            <a:br>
              <a:rPr lang="en-US" sz="3600" spc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anose="00000700000000000000" pitchFamily="2" charset="-78"/>
              </a:rPr>
            </a:br>
            <a:endParaRPr lang="en-US" sz="3600" b="1" spc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F3753AF9-461F-4049-BB9D-621E76A514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539896" y="4848225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pPr algn="r" rtl="1"/>
            <a:r>
              <a:rPr lang="fa-IR" sz="3600" spc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مراحل انجام پروژه:</a:t>
            </a:r>
            <a:endParaRPr lang="en-US" sz="3600" spc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5A0BEF4F-BA57-4A0C-83A2-FF3581DE6BD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2487" y="1101562"/>
            <a:ext cx="11339513" cy="4273077"/>
          </a:xfrm>
        </p:spPr>
        <p:txBody>
          <a:bodyPr/>
          <a:lstStyle/>
          <a:p>
            <a:pPr marL="342900" indent="-342900" algn="r" rtl="1">
              <a:buFont typeface="+mj-lt"/>
              <a:buAutoNum type="arabicPeriod"/>
            </a:pPr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معرفی </a:t>
            </a:r>
            <a:r>
              <a:rPr lang="fa-I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شبکه های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rtl="1">
              <a:buFont typeface="+mj-lt"/>
              <a:buAutoNum type="arabicPeriod"/>
            </a:pPr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شبکه </a:t>
            </a:r>
            <a:r>
              <a:rPr lang="fa-I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های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DCGAN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rtl="1">
              <a:buFont typeface="+mj-lt"/>
              <a:buAutoNum type="arabicPeriod"/>
            </a:pPr>
            <a:r>
              <a:rPr lang="fa-I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پیاده سازی </a:t>
            </a:r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شبکه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rtl="1">
              <a:buFont typeface="+mj-lt"/>
              <a:buAutoNum type="arabicPeriod"/>
            </a:pPr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پیش پردازش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rtl="1">
              <a:buFont typeface="+mj-lt"/>
              <a:buAutoNum type="arabicPeriod"/>
            </a:pPr>
            <a:r>
              <a:rPr lang="fa-I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پیش پردازش داده ها توسط تبدیل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STFT</a:t>
            </a:r>
            <a:endParaRPr lang="fa-I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rtl="1">
              <a:buFont typeface="+mj-lt"/>
              <a:buAutoNum type="arabicPeriod"/>
            </a:pPr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فیلتر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r" rtl="1">
              <a:buFont typeface="+mj-lt"/>
              <a:buAutoNum type="arabicPeriod"/>
            </a:pPr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پیشنهادات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8695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181" y="14377"/>
            <a:ext cx="8508817" cy="3053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 descr="https://files.virgool.io/upload/users/7488/posts/qcuxcivar6i2/gt59i1tb1bpf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" b="7722"/>
          <a:stretch/>
        </p:blipFill>
        <p:spPr bwMode="auto">
          <a:xfrm>
            <a:off x="995861" y="3190240"/>
            <a:ext cx="5374640" cy="3200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6A60A77-3CD9-2340-9CBF-AB127828C2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32000" y="0"/>
            <a:ext cx="11760000" cy="6648994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xmlns="" id="{5A0BEF4F-BA57-4A0C-83A2-FF3581DE6BDF}"/>
              </a:ext>
            </a:extLst>
          </p:cNvPr>
          <p:cNvSpPr txBox="1">
            <a:spLocks/>
          </p:cNvSpPr>
          <p:nvPr/>
        </p:nvSpPr>
        <p:spPr>
          <a:xfrm>
            <a:off x="716967" y="3611082"/>
            <a:ext cx="11339513" cy="4273077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fa-I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مساله پول تقلبی:</a:t>
            </a:r>
          </a:p>
          <a:p>
            <a:pPr marL="0" indent="0" algn="r" rtl="1">
              <a:buNone/>
            </a:pPr>
            <a:r>
              <a:rPr lang="en-US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Generator and Discriminator</a:t>
            </a:r>
            <a:endParaRPr lang="fa-IR" sz="3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0" indent="0" algn="r" rtl="1">
              <a:buNone/>
            </a:pPr>
            <a:endParaRPr lang="fa-IR" sz="3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0" indent="0" algn="r" rtl="1">
              <a:buNone/>
            </a:pPr>
            <a:endParaRPr 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6500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2AFED906-603E-4575-A8EB-18849F6201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4378"/>
            <a:ext cx="432001" cy="635098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460318" y="2430009"/>
            <a:ext cx="6299682" cy="2387600"/>
          </a:xfrm>
        </p:spPr>
        <p:txBody>
          <a:bodyPr/>
          <a:lstStyle/>
          <a:p>
            <a:pPr algn="r" rtl="1"/>
            <a:r>
              <a:rPr lang="fa-IR" sz="4000" spc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anose="00000700000000000000" pitchFamily="2" charset="-78"/>
              </a:rPr>
              <a:t/>
            </a:r>
            <a:br>
              <a:rPr lang="fa-IR" sz="4000" spc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anose="00000700000000000000" pitchFamily="2" charset="-78"/>
              </a:rPr>
            </a:br>
            <a:endParaRPr lang="en-US" sz="1800" b="1" spc="0" dirty="0">
              <a:gradFill>
                <a:gsLst>
                  <a:gs pos="0">
                    <a:schemeClr val="accent1"/>
                  </a:gs>
                  <a:gs pos="5130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B Titr" panose="00000700000000000000" pitchFamily="2" charset="-78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xmlns="" id="{5A0BEF4F-BA57-4A0C-83A2-FF3581DE6BDF}"/>
              </a:ext>
            </a:extLst>
          </p:cNvPr>
          <p:cNvSpPr txBox="1">
            <a:spLocks/>
          </p:cNvSpPr>
          <p:nvPr/>
        </p:nvSpPr>
        <p:spPr>
          <a:xfrm>
            <a:off x="716967" y="65242"/>
            <a:ext cx="11339513" cy="4273077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fa-IR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نحوه ی آموزش </a:t>
            </a:r>
            <a:r>
              <a:rPr lang="en-US" sz="3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GANs</a:t>
            </a:r>
            <a:endParaRPr lang="fa-IR" sz="3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0" indent="0" algn="r" rtl="1">
              <a:buNone/>
            </a:pPr>
            <a:r>
              <a:rPr lang="ar-SA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یک </a:t>
            </a:r>
            <a:r>
              <a:rPr lang="ar-SA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شبکه </a:t>
            </a:r>
            <a:r>
              <a:rPr lang="ar-SA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یادگیری</a:t>
            </a:r>
            <a:r>
              <a:rPr lang="fa-IR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ar-SA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عمیق </a:t>
            </a:r>
            <a:r>
              <a:rPr lang="ar-SA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که </a:t>
            </a:r>
            <a:r>
              <a:rPr lang="ar-SA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مولد</a:t>
            </a:r>
            <a:r>
              <a:rPr lang="en-US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</a:t>
            </a:r>
            <a:r>
              <a:rPr lang="en-US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Generator) </a:t>
            </a:r>
            <a:r>
              <a:rPr lang="ar-SA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نامیده می­شود</a:t>
            </a: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fa-IR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با </a:t>
            </a:r>
            <a:r>
              <a:rPr lang="ar-SA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شبکه </a:t>
            </a:r>
            <a:r>
              <a:rPr lang="ar-SA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عمیق دیگری که متمایزکننده</a:t>
            </a: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(Discriminator)</a:t>
            </a:r>
            <a:r>
              <a:rPr lang="ar-SA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نامیده می­شود</a:t>
            </a:r>
            <a:r>
              <a:rPr lang="fa-IR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رقابت میکنند به نحوی که </a:t>
            </a:r>
            <a:r>
              <a:rPr lang="ar-SA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نمونه </a:t>
            </a:r>
            <a:r>
              <a:rPr lang="ar-SA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های تولید شده از شبکه </a:t>
            </a:r>
            <a:r>
              <a:rPr lang="ar-SA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مولد</a:t>
            </a:r>
            <a:r>
              <a:rPr lang="fa-IR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توسط متمایز کننده </a:t>
            </a:r>
            <a:r>
              <a:rPr lang="ar-SA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از </a:t>
            </a:r>
            <a:r>
              <a:rPr lang="ar-SA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داده های اصلی </a:t>
            </a:r>
            <a:r>
              <a:rPr lang="fa-IR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مشخص شود</a:t>
            </a:r>
            <a:r>
              <a:rPr lang="ar-SA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.</a:t>
            </a:r>
            <a:endParaRPr lang="fa-IR" sz="2400" dirty="0" smtClean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0" indent="0" algn="r" rtl="1">
              <a:buNone/>
            </a:pPr>
            <a:r>
              <a:rPr lang="ar-SA" sz="2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ar-SA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رقابت بین این دو شبکه در نهایت باعث یادگیری بهتر و بهبود عملکرد هر دو می­شود</a:t>
            </a: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0" indent="0" algn="r" rtl="1">
              <a:buNone/>
            </a:pPr>
            <a:endParaRPr lang="fa-IR" sz="2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0" indent="0" algn="r" rtl="1">
              <a:buNone/>
            </a:pPr>
            <a:endParaRPr 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16" name="Picture 15" descr="شکل 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0" b="17613"/>
          <a:stretch/>
        </p:blipFill>
        <p:spPr bwMode="auto">
          <a:xfrm>
            <a:off x="432001" y="2722880"/>
            <a:ext cx="6873039" cy="364248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8671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>
            <a:extLst>
              <a:ext uri="{FF2B5EF4-FFF2-40B4-BE49-F238E27FC236}">
                <a16:creationId xmlns:a16="http://schemas.microsoft.com/office/drawing/2014/main" xmlns="" id="{5A0BEF4F-BA57-4A0C-83A2-FF3581DE6BDF}"/>
              </a:ext>
            </a:extLst>
          </p:cNvPr>
          <p:cNvSpPr txBox="1">
            <a:spLocks/>
          </p:cNvSpPr>
          <p:nvPr/>
        </p:nvSpPr>
        <p:spPr>
          <a:xfrm>
            <a:off x="716967" y="65242"/>
            <a:ext cx="11339513" cy="4273077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fa-IR" sz="3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کاربرد های </a:t>
            </a:r>
            <a:r>
              <a:rPr lang="en-US" sz="3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GANs</a:t>
            </a:r>
            <a:r>
              <a:rPr lang="fa-IR" sz="3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 :</a:t>
            </a:r>
            <a:endParaRPr lang="fa-IR" sz="24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  <a:p>
            <a:pPr algn="r" rtl="1"/>
            <a:r>
              <a:rPr lang="ar-SA" sz="2400" dirty="0" smtClean="0"/>
              <a:t>1</a:t>
            </a:r>
            <a:r>
              <a:rPr lang="ar-SA" sz="2400" dirty="0"/>
              <a:t>) تولید محتوای تصویری و ویدیویی</a:t>
            </a:r>
            <a:endParaRPr lang="en-US" sz="2400" dirty="0"/>
          </a:p>
          <a:p>
            <a:pPr algn="r" rtl="1"/>
            <a:r>
              <a:rPr lang="ar-SA" sz="2400" dirty="0"/>
              <a:t>2) استخراج ویژگی به صورت یادگیری بدون ناظر</a:t>
            </a:r>
            <a:r>
              <a:rPr lang="en-US" sz="2400" dirty="0"/>
              <a:t>unsupervised )</a:t>
            </a:r>
            <a:r>
              <a:rPr lang="ar-SA" sz="2400" dirty="0"/>
              <a:t>)</a:t>
            </a:r>
            <a:endParaRPr lang="en-US" sz="2400" dirty="0"/>
          </a:p>
          <a:p>
            <a:pPr algn="r" rtl="1"/>
            <a:r>
              <a:rPr lang="ar-SA" sz="2400" dirty="0"/>
              <a:t>3) بهبود تصاویر ( استفاده به عنوان یک ابزار فوتوشاپ پیشرفته)</a:t>
            </a:r>
            <a:endParaRPr lang="en-US" sz="2400" dirty="0"/>
          </a:p>
          <a:p>
            <a:pPr algn="r" rtl="1"/>
            <a:r>
              <a:rPr lang="ar-SA" sz="2400" dirty="0"/>
              <a:t>4) کدینگ تصویر و سوپررزولوشن</a:t>
            </a:r>
            <a:endParaRPr lang="en-US" sz="2400" dirty="0"/>
          </a:p>
          <a:p>
            <a:pPr algn="r" rtl="1"/>
            <a:r>
              <a:rPr lang="fa-IR" sz="2400" dirty="0" smtClean="0"/>
              <a:t>5</a:t>
            </a:r>
            <a:r>
              <a:rPr lang="ar-SA" sz="2400" dirty="0" smtClean="0"/>
              <a:t>) </a:t>
            </a:r>
            <a:r>
              <a:rPr lang="ar-SA" sz="2400" dirty="0"/>
              <a:t>بهبود شکل موج گفتار</a:t>
            </a:r>
            <a:endParaRPr lang="en-US" sz="2400" dirty="0"/>
          </a:p>
          <a:p>
            <a:pPr algn="r" rtl="1"/>
            <a:r>
              <a:rPr lang="fa-IR" sz="2400" dirty="0" smtClean="0"/>
              <a:t>6</a:t>
            </a:r>
            <a:r>
              <a:rPr lang="ar-SA" sz="2400" dirty="0" smtClean="0"/>
              <a:t>) </a:t>
            </a:r>
            <a:r>
              <a:rPr lang="ar-SA" sz="2400" dirty="0"/>
              <a:t>تبدیل صدا</a:t>
            </a:r>
            <a:endParaRPr lang="en-US" sz="2400" dirty="0"/>
          </a:p>
          <a:p>
            <a:pPr algn="r" rtl="1"/>
            <a:r>
              <a:rPr lang="fa-IR" sz="2400" dirty="0" smtClean="0"/>
              <a:t>7</a:t>
            </a:r>
            <a:r>
              <a:rPr lang="ar-SA" sz="2400" dirty="0" smtClean="0"/>
              <a:t>) </a:t>
            </a:r>
            <a:r>
              <a:rPr lang="ar-SA" sz="2400" dirty="0"/>
              <a:t>سنتز گفتار</a:t>
            </a:r>
            <a:endParaRPr lang="fa-IR" sz="24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0" indent="0" algn="r" rtl="1">
              <a:buNone/>
            </a:pPr>
            <a:endParaRPr lang="fa-IR" sz="3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0" indent="0" algn="r" rtl="1">
              <a:buNone/>
            </a:pPr>
            <a:endParaRPr lang="en-US"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03" y="3334172"/>
            <a:ext cx="9142420" cy="3219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9452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6000" y="173841"/>
            <a:ext cx="11340000" cy="432000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b="1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DCGAN</a:t>
            </a:r>
            <a:endParaRPr lang="en-US" b="1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pic>
        <p:nvPicPr>
          <p:cNvPr id="30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5" t="27351" r="9081" b="36752"/>
          <a:stretch>
            <a:fillRect/>
          </a:stretch>
        </p:blipFill>
        <p:spPr bwMode="auto">
          <a:xfrm>
            <a:off x="447040" y="934720"/>
            <a:ext cx="4794365" cy="165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20653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xmlns="" id="{5A0BEF4F-BA57-4A0C-83A2-FF3581DE6BDF}"/>
              </a:ext>
            </a:extLst>
          </p:cNvPr>
          <p:cNvSpPr txBox="1">
            <a:spLocks/>
          </p:cNvSpPr>
          <p:nvPr/>
        </p:nvSpPr>
        <p:spPr>
          <a:xfrm>
            <a:off x="639126" y="2065338"/>
            <a:ext cx="11339513" cy="4273077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fa-IR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مزایای استفاده از لایه های کانوولوشن به جای </a:t>
            </a:r>
            <a:r>
              <a:rPr 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fully connected</a:t>
            </a:r>
          </a:p>
          <a:p>
            <a:pPr marL="0" indent="0" algn="r" rtl="1">
              <a:buNone/>
            </a:pPr>
            <a:r>
              <a:rPr lang="fa-IR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مزایای استفاده از </a:t>
            </a:r>
            <a:r>
              <a:rPr lang="en-US" sz="2400" dirty="0"/>
              <a:t>Transpose convolution </a:t>
            </a:r>
            <a:endParaRPr lang="fa-IR" sz="2400" dirty="0" smtClean="0"/>
          </a:p>
          <a:p>
            <a:pPr marL="0" indent="0" algn="r" rtl="1">
              <a:buNone/>
            </a:pPr>
            <a:r>
              <a:rPr lang="fa-IR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مزایای استفاده از </a:t>
            </a:r>
            <a:r>
              <a:rPr lang="en-US" sz="2400" dirty="0"/>
              <a:t>batch </a:t>
            </a:r>
            <a:r>
              <a:rPr lang="en-US" sz="2400" dirty="0" smtClean="0"/>
              <a:t>normalization</a:t>
            </a:r>
            <a:endParaRPr lang="fa-IR" sz="2400" dirty="0" smtClean="0"/>
          </a:p>
          <a:p>
            <a:pPr marL="0" indent="0" algn="r" rtl="1">
              <a:buNone/>
            </a:pPr>
            <a:r>
              <a:rPr lang="fa-IR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مزایای استفاده از </a:t>
            </a:r>
            <a:r>
              <a:rPr lang="en-US" sz="24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ReLU</a:t>
            </a:r>
            <a:r>
              <a:rPr lang="fa-IR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 و </a:t>
            </a:r>
            <a:r>
              <a:rPr lang="en-US" sz="24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LeakyReLU</a:t>
            </a:r>
            <a:r>
              <a:rPr lang="fa-IR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 به جای </a:t>
            </a:r>
            <a:r>
              <a:rPr lang="en-US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sigmoid</a:t>
            </a:r>
            <a:r>
              <a:rPr lang="fa-IR" sz="2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 و </a:t>
            </a:r>
            <a:r>
              <a:rPr lang="en-US" sz="24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tanh</a:t>
            </a:r>
            <a:endParaRPr lang="fa-IR" sz="24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0" indent="0" algn="r" rtl="1">
              <a:buNone/>
            </a:pP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57" y="4318000"/>
            <a:ext cx="5914043" cy="235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172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6000" y="173841"/>
            <a:ext cx="11340000" cy="432000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a-IR" b="1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پیاده سازی شبکه</a:t>
            </a:r>
            <a:endParaRPr lang="en-US" b="1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20653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2"/>
          <a:srcRect l="27671" t="24501" r="28419" b="9781"/>
          <a:stretch/>
        </p:blipFill>
        <p:spPr bwMode="auto">
          <a:xfrm>
            <a:off x="447040" y="2299970"/>
            <a:ext cx="7122160" cy="42532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564640" y="772160"/>
            <a:ext cx="100380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/>
            <a:r>
              <a:rPr lang="fa-IR" b="1" dirty="0"/>
              <a:t>آماده سازی سمپل ها  </a:t>
            </a:r>
            <a:endParaRPr lang="en-US" dirty="0"/>
          </a:p>
          <a:p>
            <a:pPr algn="r" rtl="1" fontAlgn="base"/>
            <a:r>
              <a:rPr lang="fa-IR" dirty="0"/>
              <a:t>برای تهیه نمونه های آموزش، ابتدا چند قطعه موسیقی که سازنده آنها یکسان بود را انتخاب کردیم. سپس آنها را به قطعات 10 ثانیه ای با اشتراکات 5 ثانیه ای تقسیم کردیم و به فایل </a:t>
            </a:r>
            <a:r>
              <a:rPr lang="en-US" dirty="0"/>
              <a:t>.wav</a:t>
            </a:r>
            <a:r>
              <a:rPr lang="fa-IR" dirty="0"/>
              <a:t> تبدیل کردیم.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21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6000" y="173841"/>
            <a:ext cx="11340000" cy="432000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a-IR" b="1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پیاده سازی شبکه</a:t>
            </a:r>
            <a:endParaRPr lang="en-US" b="1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20653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/>
          <a:srcRect l="27564" t="38177" r="25107" b="22127"/>
          <a:stretch/>
        </p:blipFill>
        <p:spPr bwMode="auto">
          <a:xfrm>
            <a:off x="375921" y="1184910"/>
            <a:ext cx="6929119" cy="41186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1792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6000" y="173841"/>
            <a:ext cx="11340000" cy="432000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a-IR" b="1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پیاده سازی شبکه</a:t>
            </a:r>
            <a:endParaRPr lang="en-US" b="1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a-IR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2065338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a-I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205740" y="925512"/>
            <a:ext cx="5727700" cy="440753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3"/>
          <a:srcRect t="4858"/>
          <a:stretch/>
        </p:blipFill>
        <p:spPr>
          <a:xfrm>
            <a:off x="6096000" y="2499360"/>
            <a:ext cx="5384800" cy="383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TF33781529_Tech pitch deck_RVA_v5" id="{A2EB78D0-E53B-4F6A-BDEB-161D0EE79897}" vid="{43D59DC8-94C0-4D1D-B6DD-8A7938E09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6E3E58C-5E8A-4781-9921-C2B23BC09E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3094F6-5ADD-4195-AF81-00AF033C9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9C0BFDF-D948-4F4A-854E-477525F57792}">
  <ds:schemaRefs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71af3243-3dd4-4a8d-8c0d-dd76da1f02a5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0</TotalTime>
  <Words>448</Words>
  <Application>Microsoft Office PowerPoint</Application>
  <PresentationFormat>Custom</PresentationFormat>
  <Paragraphs>67</Paragraphs>
  <Slides>15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تولید موسیقی با شبکه ی DCGAN   </vt:lpstr>
      <vt:lpstr>مراحل انجام پروژه:</vt:lpstr>
      <vt:lpstr>PowerPoint Presentation</vt:lpstr>
      <vt:lpstr> </vt:lpstr>
      <vt:lpstr>PowerPoint Presentation</vt:lpstr>
      <vt:lpstr>DCGAN</vt:lpstr>
      <vt:lpstr>پیاده سازی شبکه</vt:lpstr>
      <vt:lpstr>پیاده سازی شبکه</vt:lpstr>
      <vt:lpstr>پیاده سازی شبکه</vt:lpstr>
      <vt:lpstr>پیش پردازش داده ها:</vt:lpstr>
      <vt:lpstr>STFT</vt:lpstr>
      <vt:lpstr>فیلتر</vt:lpstr>
      <vt:lpstr>رابط کاربری</vt:lpstr>
      <vt:lpstr>پیشنهادات</vt:lpstr>
      <vt:lpstr>تشکر از حسن نظر شما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Disrupting the online shopping landscape</dc:title>
  <dc:creator/>
  <cp:lastModifiedBy/>
  <cp:revision>26</cp:revision>
  <dcterms:created xsi:type="dcterms:W3CDTF">2020-06-14T13:52:21Z</dcterms:created>
  <dcterms:modified xsi:type="dcterms:W3CDTF">2021-01-23T23:29:11Z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